
<file path=[Content_Types].xml><?xml version="1.0" encoding="utf-8"?>
<Types xmlns="http://schemas.openxmlformats.org/package/2006/content-types">
  <Default Extension="gif" ContentType="image/gi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62" r:id="rId5"/>
    <p:sldId id="261" r:id="rId6"/>
    <p:sldId id="264" r:id="rId7"/>
    <p:sldId id="265" r:id="rId8"/>
    <p:sldId id="267"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3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person, man, water, holding&#10;&#10;Description automatically generated">
            <a:extLst>
              <a:ext uri="{FF2B5EF4-FFF2-40B4-BE49-F238E27FC236}">
                <a16:creationId xmlns:a16="http://schemas.microsoft.com/office/drawing/2014/main" id="{2362B620-7101-4F48-B8F9-CA17943AA784}"/>
              </a:ext>
            </a:extLst>
          </p:cNvPr>
          <p:cNvPicPr>
            <a:picLocks noChangeAspect="1"/>
          </p:cNvPicPr>
          <p:nvPr/>
        </p:nvPicPr>
        <p:blipFill rotWithShape="1">
          <a:blip r:embed="rId2"/>
          <a:srcRect l="13944" r="26764"/>
          <a:stretch/>
        </p:blipFill>
        <p:spPr>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
        <p:nvSpPr>
          <p:cNvPr id="4" name="Title 3"/>
          <p:cNvSpPr>
            <a:spLocks noGrp="1"/>
          </p:cNvSpPr>
          <p:nvPr>
            <p:ph type="ctrTitle"/>
          </p:nvPr>
        </p:nvSpPr>
        <p:spPr>
          <a:xfrm>
            <a:off x="5254259" y="1379914"/>
            <a:ext cx="7112001" cy="2402378"/>
          </a:xfrm>
        </p:spPr>
        <p:txBody>
          <a:bodyPr>
            <a:normAutofit fontScale="90000"/>
          </a:bodyPr>
          <a:lstStyle/>
          <a:p>
            <a:r>
              <a:rPr lang="en-US" sz="10700" dirty="0"/>
              <a:t>MANNA </a:t>
            </a:r>
            <a:br>
              <a:rPr lang="en-US" sz="10700" dirty="0"/>
            </a:br>
            <a:r>
              <a:rPr lang="en-US" sz="10700" dirty="0"/>
              <a:t>Initiative</a:t>
            </a:r>
            <a:br>
              <a:rPr lang="en-US" dirty="0"/>
            </a:b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30" y="4990454"/>
            <a:ext cx="1600388" cy="1797769"/>
          </a:xfrm>
          <a:prstGeom prst="rect">
            <a:avLst/>
          </a:prstGeom>
        </p:spPr>
      </p:pic>
      <p:sp>
        <p:nvSpPr>
          <p:cNvPr id="8" name="TextBox 7"/>
          <p:cNvSpPr txBox="1"/>
          <p:nvPr/>
        </p:nvSpPr>
        <p:spPr>
          <a:xfrm>
            <a:off x="6247597" y="3071946"/>
            <a:ext cx="5498287" cy="954107"/>
          </a:xfrm>
          <a:prstGeom prst="rect">
            <a:avLst/>
          </a:prstGeom>
          <a:noFill/>
        </p:spPr>
        <p:txBody>
          <a:bodyPr wrap="square" rtlCol="0">
            <a:spAutoFit/>
          </a:bodyPr>
          <a:lstStyle/>
          <a:p>
            <a:r>
              <a:rPr lang="en-US" sz="1400" i="1" dirty="0"/>
              <a:t>“Christ’s method alone will give true success in reaching the people. The Saviour mingled with men as one who desired their good. He showed His sympathy for them, ministered to their needs, and won their confidence. Then He bade them, [Follow Me].” </a:t>
            </a:r>
            <a:r>
              <a:rPr lang="en-US" sz="1400" dirty="0"/>
              <a:t>Ellen White, Ministry of Healing p 143.</a:t>
            </a:r>
            <a:endParaRPr lang="en-US" sz="1400" i="1" dirty="0"/>
          </a:p>
        </p:txBody>
      </p:sp>
      <p:sp>
        <p:nvSpPr>
          <p:cNvPr id="11" name="TextBox 10"/>
          <p:cNvSpPr txBox="1"/>
          <p:nvPr/>
        </p:nvSpPr>
        <p:spPr>
          <a:xfrm>
            <a:off x="6247597" y="4089329"/>
            <a:ext cx="5498287" cy="1384995"/>
          </a:xfrm>
          <a:prstGeom prst="rect">
            <a:avLst/>
          </a:prstGeom>
          <a:noFill/>
        </p:spPr>
        <p:txBody>
          <a:bodyPr wrap="square" rtlCol="0">
            <a:spAutoFit/>
          </a:bodyPr>
          <a:lstStyle/>
          <a:p>
            <a:r>
              <a:rPr lang="en-US" sz="1400" i="1" dirty="0"/>
              <a:t>“Each of you should use whatever gift you have received to serve others, as faithful stewards of God’s grace in its various forms. If anyone speaks, they should do so as one who speaks the very words of God. If anyone serves, they should do so with the strength God provides, so that in all things God may be praised through Jesus Christ. To him be the glory and the power for ever and ever. Amen.” </a:t>
            </a:r>
            <a:r>
              <a:rPr lang="en-US" sz="1400" dirty="0"/>
              <a:t>1 Peter 4:10-11</a:t>
            </a:r>
          </a:p>
        </p:txBody>
      </p:sp>
      <p:sp>
        <p:nvSpPr>
          <p:cNvPr id="12" name="Rectangle 11"/>
          <p:cNvSpPr/>
          <p:nvPr/>
        </p:nvSpPr>
        <p:spPr>
          <a:xfrm>
            <a:off x="6270260" y="5537600"/>
            <a:ext cx="6096000" cy="523220"/>
          </a:xfrm>
          <a:prstGeom prst="rect">
            <a:avLst/>
          </a:prstGeom>
        </p:spPr>
        <p:txBody>
          <a:bodyPr>
            <a:spAutoFit/>
          </a:bodyPr>
          <a:lstStyle/>
          <a:p>
            <a:r>
              <a:rPr lang="en-US" sz="1400" i="1" dirty="0"/>
              <a:t>“Life's most persistent and urgent question is, 'What are you doing for others?” </a:t>
            </a:r>
            <a:r>
              <a:rPr lang="en-US" sz="1400" dirty="0"/>
              <a:t>Martin Luther King Jr.</a:t>
            </a:r>
          </a:p>
        </p:txBody>
      </p:sp>
    </p:spTree>
    <p:extLst>
      <p:ext uri="{BB962C8B-B14F-4D97-AF65-F5344CB8AC3E}">
        <p14:creationId xmlns:p14="http://schemas.microsoft.com/office/powerpoint/2010/main" val="33881206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MANNA Initiative</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89689"/>
            <a:ext cx="10515600" cy="3338061"/>
          </a:xfrm>
        </p:spPr>
        <p:txBody>
          <a:bodyPr>
            <a:normAutofit/>
          </a:bodyPr>
          <a:lstStyle/>
          <a:p>
            <a:r>
              <a:rPr lang="en-US" b="1" dirty="0">
                <a:solidFill>
                  <a:schemeClr val="tx1"/>
                </a:solidFill>
              </a:rPr>
              <a:t>The MANNA Initiative is a program that uses City, State and Federal resources to find solutions for the myriad of everyday issues members deal with. Many answers to questions and solutions to problems can be given from the local level. ACS can be a HUB for this process by connecting members with entities and individuals and/or assisting members through the entire process of the problem-solving journey.</a:t>
            </a:r>
          </a:p>
        </p:txBody>
      </p:sp>
      <p:pic>
        <p:nvPicPr>
          <p:cNvPr id="5" name="Picture 4" descr="A picture containing outdoor, snow, sitting, ocean&#10;&#10;Description automatically generated">
            <a:extLst>
              <a:ext uri="{FF2B5EF4-FFF2-40B4-BE49-F238E27FC236}">
                <a16:creationId xmlns:a16="http://schemas.microsoft.com/office/drawing/2014/main" id="{28B89F9D-07B6-4236-821C-CB88E0EBAC5C}"/>
              </a:ext>
            </a:extLst>
          </p:cNvPr>
          <p:cNvPicPr>
            <a:picLocks noChangeAspect="1"/>
          </p:cNvPicPr>
          <p:nvPr/>
        </p:nvPicPr>
        <p:blipFill>
          <a:blip r:embed="rId2">
            <a:alphaModFix amt="20000"/>
          </a:blip>
          <a:stretch>
            <a:fillRect/>
          </a:stretch>
        </p:blipFill>
        <p:spPr>
          <a:xfrm>
            <a:off x="0" y="-38100"/>
            <a:ext cx="12192000" cy="6858000"/>
          </a:xfrm>
          <a:prstGeom prst="rect">
            <a:avLst/>
          </a:prstGeom>
          <a:ln>
            <a:noFill/>
          </a:ln>
          <a:effectLst>
            <a:softEdge rad="112500"/>
          </a:effectLst>
        </p:spPr>
      </p:pic>
    </p:spTree>
    <p:extLst>
      <p:ext uri="{BB962C8B-B14F-4D97-AF65-F5344CB8AC3E}">
        <p14:creationId xmlns:p14="http://schemas.microsoft.com/office/powerpoint/2010/main" val="942020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Building the Infrastructure</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In order to direct and assist members, a team of individuals is needed to act as temporary liaisons/caseworkers. This can be achieved through interns (SEE Intern Process) and volunteers. A list of agency and entity contacts can also be provided to members. The list will aide the office when man power is low. Also, members can be directed directly to a local government liaison. ACS workers will need phones, computers and additional space in the NEC Office or the ACS Community Service Center in Corona.</a:t>
            </a:r>
          </a:p>
        </p:txBody>
      </p:sp>
      <p:pic>
        <p:nvPicPr>
          <p:cNvPr id="4" name="Picture 3" descr="A picture containing outdoor, snow, sitting, ocean&#10;&#10;Description automatically generated">
            <a:extLst>
              <a:ext uri="{FF2B5EF4-FFF2-40B4-BE49-F238E27FC236}">
                <a16:creationId xmlns:a16="http://schemas.microsoft.com/office/drawing/2014/main" id="{5183010A-F47C-4C74-9687-FDCED4CA8B11}"/>
              </a:ext>
            </a:extLst>
          </p:cNvPr>
          <p:cNvPicPr>
            <a:picLocks noChangeAspect="1"/>
          </p:cNvPicPr>
          <p:nvPr/>
        </p:nvPicPr>
        <p:blipFill>
          <a:blip r:embed="rId2">
            <a:alphaModFix amt="20000"/>
          </a:blip>
          <a:stretch>
            <a:fillRect/>
          </a:stretch>
        </p:blipFill>
        <p:spPr>
          <a:xfrm>
            <a:off x="0" y="-38100"/>
            <a:ext cx="12192000" cy="6981825"/>
          </a:xfrm>
          <a:prstGeom prst="rect">
            <a:avLst/>
          </a:prstGeom>
          <a:ln>
            <a:noFill/>
          </a:ln>
          <a:effectLst>
            <a:softEdge rad="112500"/>
          </a:effectLst>
        </p:spPr>
      </p:pic>
    </p:spTree>
    <p:extLst>
      <p:ext uri="{BB962C8B-B14F-4D97-AF65-F5344CB8AC3E}">
        <p14:creationId xmlns:p14="http://schemas.microsoft.com/office/powerpoint/2010/main" val="3094292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Developing the Team</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Individuals will apply to the ACS Department for temporary liaison/caseworker positions. These positions do not pay a salary. They will be ideal for Pathfinders, seniors in high school, college students, retirees and other adults that have time to volunteer. The hires would be managed by the ACS Secretary.</a:t>
            </a:r>
          </a:p>
        </p:txBody>
      </p:sp>
      <p:pic>
        <p:nvPicPr>
          <p:cNvPr id="4" name="Picture 3" descr="A picture containing outdoor, snow, sitting, ocean&#10;&#10;Description automatically generated">
            <a:extLst>
              <a:ext uri="{FF2B5EF4-FFF2-40B4-BE49-F238E27FC236}">
                <a16:creationId xmlns:a16="http://schemas.microsoft.com/office/drawing/2014/main" id="{CD954B3D-4CF5-43C6-9A4D-94809F14B9BB}"/>
              </a:ext>
            </a:extLst>
          </p:cNvPr>
          <p:cNvPicPr>
            <a:picLocks noChangeAspect="1"/>
          </p:cNvPicPr>
          <p:nvPr/>
        </p:nvPicPr>
        <p:blipFill>
          <a:blip r:embed="rId2">
            <a:alphaModFix amt="20000"/>
          </a:blip>
          <a:stretch>
            <a:fillRect/>
          </a:stretch>
        </p:blipFill>
        <p:spPr>
          <a:xfrm>
            <a:off x="0" y="-38100"/>
            <a:ext cx="12192000" cy="6896100"/>
          </a:xfrm>
          <a:prstGeom prst="rect">
            <a:avLst/>
          </a:prstGeom>
          <a:ln>
            <a:noFill/>
          </a:ln>
          <a:effectLst>
            <a:softEdge rad="112500"/>
          </a:effectLst>
        </p:spPr>
      </p:pic>
    </p:spTree>
    <p:extLst>
      <p:ext uri="{BB962C8B-B14F-4D97-AF65-F5344CB8AC3E}">
        <p14:creationId xmlns:p14="http://schemas.microsoft.com/office/powerpoint/2010/main" val="340753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Coordinating Service</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The ACS workers will receive issues in the form of emails and calls from members. These issues will be recorded and followed. To insure that members find satisfactory solutions, workers will be able to communicate directly with liaisons from government agencies and non profit organizations. The workers will also be able to send members reference material and direct them to helpful websites.   </a:t>
            </a:r>
          </a:p>
        </p:txBody>
      </p:sp>
      <p:pic>
        <p:nvPicPr>
          <p:cNvPr id="4" name="Picture 3" descr="A picture containing outdoor, snow, sitting, ocean&#10;&#10;Description automatically generated">
            <a:extLst>
              <a:ext uri="{FF2B5EF4-FFF2-40B4-BE49-F238E27FC236}">
                <a16:creationId xmlns:a16="http://schemas.microsoft.com/office/drawing/2014/main" id="{66CA1E45-7953-4839-AC02-66E06322686F}"/>
              </a:ext>
            </a:extLst>
          </p:cNvPr>
          <p:cNvPicPr>
            <a:picLocks noChangeAspect="1"/>
          </p:cNvPicPr>
          <p:nvPr/>
        </p:nvPicPr>
        <p:blipFill>
          <a:blip r:embed="rId2">
            <a:alphaModFix amt="20000"/>
          </a:blip>
          <a:stretch>
            <a:fillRect/>
          </a:stretch>
        </p:blipFill>
        <p:spPr>
          <a:xfrm>
            <a:off x="0" y="-114300"/>
            <a:ext cx="12192000" cy="6972300"/>
          </a:xfrm>
          <a:prstGeom prst="rect">
            <a:avLst/>
          </a:prstGeom>
          <a:ln>
            <a:noFill/>
          </a:ln>
          <a:effectLst>
            <a:softEdge rad="112500"/>
          </a:effectLst>
        </p:spPr>
      </p:pic>
    </p:spTree>
    <p:extLst>
      <p:ext uri="{BB962C8B-B14F-4D97-AF65-F5344CB8AC3E}">
        <p14:creationId xmlns:p14="http://schemas.microsoft.com/office/powerpoint/2010/main" val="405605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Expanding Service</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The ACS will also facilitate POP UP workshops and events at various churches in respective districts of the NEC. ACS liaisons and other agency and organization reps will be in attendance to engage members. The events will range from single need solutions, ex. financial help with utility bills, or immigration issues to multiple solutions with several agency and organization reps in attendance. </a:t>
            </a:r>
          </a:p>
          <a:p>
            <a:endParaRPr lang="en-US" dirty="0"/>
          </a:p>
        </p:txBody>
      </p:sp>
      <p:pic>
        <p:nvPicPr>
          <p:cNvPr id="4" name="Picture 3" descr="A picture containing outdoor, snow, sitting, ocean&#10;&#10;Description automatically generated">
            <a:extLst>
              <a:ext uri="{FF2B5EF4-FFF2-40B4-BE49-F238E27FC236}">
                <a16:creationId xmlns:a16="http://schemas.microsoft.com/office/drawing/2014/main" id="{1E630C11-74DD-4FDE-8E52-987688B54A98}"/>
              </a:ext>
            </a:extLst>
          </p:cNvPr>
          <p:cNvPicPr>
            <a:picLocks noChangeAspect="1"/>
          </p:cNvPicPr>
          <p:nvPr/>
        </p:nvPicPr>
        <p:blipFill>
          <a:blip r:embed="rId2">
            <a:alphaModFix amt="20000"/>
          </a:blip>
          <a:stretch>
            <a:fillRect/>
          </a:stretch>
        </p:blipFill>
        <p:spPr>
          <a:xfrm>
            <a:off x="0" y="-38100"/>
            <a:ext cx="12192000" cy="6896100"/>
          </a:xfrm>
          <a:prstGeom prst="rect">
            <a:avLst/>
          </a:prstGeom>
          <a:ln>
            <a:noFill/>
          </a:ln>
          <a:effectLst>
            <a:softEdge rad="112500"/>
          </a:effectLst>
        </p:spPr>
      </p:pic>
    </p:spTree>
    <p:extLst>
      <p:ext uri="{BB962C8B-B14F-4D97-AF65-F5344CB8AC3E}">
        <p14:creationId xmlns:p14="http://schemas.microsoft.com/office/powerpoint/2010/main" val="4040109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Spreading the Wealth</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Although the MANNA Initiative is targeted toward members, it can be a powerful tool for soulwinning. Members should be encouraged to share the ACS contact information with family, friends and neighbors. Meeting the everyday needs of people is not only a memorable activity but the ultimate act of discipleship.</a:t>
            </a:r>
          </a:p>
          <a:p>
            <a:endParaRPr lang="en-US" dirty="0"/>
          </a:p>
        </p:txBody>
      </p:sp>
      <p:pic>
        <p:nvPicPr>
          <p:cNvPr id="4" name="Picture 3" descr="A picture containing outdoor, snow, sitting, ocean&#10;&#10;Description automatically generated">
            <a:extLst>
              <a:ext uri="{FF2B5EF4-FFF2-40B4-BE49-F238E27FC236}">
                <a16:creationId xmlns:a16="http://schemas.microsoft.com/office/drawing/2014/main" id="{5F6DF293-916D-4C50-9352-3FB4A76D4E95}"/>
              </a:ext>
            </a:extLst>
          </p:cNvPr>
          <p:cNvPicPr>
            <a:picLocks noChangeAspect="1"/>
          </p:cNvPicPr>
          <p:nvPr/>
        </p:nvPicPr>
        <p:blipFill>
          <a:blip r:embed="rId2">
            <a:alphaModFix amt="20000"/>
          </a:blip>
          <a:stretch>
            <a:fillRect/>
          </a:stretch>
        </p:blipFill>
        <p:spPr>
          <a:xfrm>
            <a:off x="0" y="-38100"/>
            <a:ext cx="12192000" cy="6896100"/>
          </a:xfrm>
          <a:prstGeom prst="rect">
            <a:avLst/>
          </a:prstGeom>
          <a:ln>
            <a:noFill/>
          </a:ln>
          <a:effectLst>
            <a:softEdge rad="112500"/>
          </a:effectLst>
        </p:spPr>
      </p:pic>
    </p:spTree>
    <p:extLst>
      <p:ext uri="{BB962C8B-B14F-4D97-AF65-F5344CB8AC3E}">
        <p14:creationId xmlns:p14="http://schemas.microsoft.com/office/powerpoint/2010/main" val="229917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Additional Support</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Using a separate 501c3 created by the ACS can be a significant conduit for raising capital and distributing services.</a:t>
            </a:r>
          </a:p>
          <a:p>
            <a:endParaRPr lang="en-US" b="1" dirty="0">
              <a:solidFill>
                <a:schemeClr val="tx1"/>
              </a:solidFill>
            </a:endParaRPr>
          </a:p>
          <a:p>
            <a:r>
              <a:rPr lang="en-US" b="1" dirty="0">
                <a:solidFill>
                  <a:schemeClr val="tx1"/>
                </a:solidFill>
              </a:rPr>
              <a:t>This entity will be an autonomous arm of the ACS while being ultimately governed by the ACS.</a:t>
            </a:r>
          </a:p>
          <a:p>
            <a:endParaRPr lang="en-US" dirty="0"/>
          </a:p>
        </p:txBody>
      </p:sp>
      <p:pic>
        <p:nvPicPr>
          <p:cNvPr id="4" name="Picture 3" descr="A picture containing outdoor, snow, sitting, ocean&#10;&#10;Description automatically generated">
            <a:extLst>
              <a:ext uri="{FF2B5EF4-FFF2-40B4-BE49-F238E27FC236}">
                <a16:creationId xmlns:a16="http://schemas.microsoft.com/office/drawing/2014/main" id="{A8465B14-98B7-4ACF-8622-7F15B2CFC795}"/>
              </a:ext>
            </a:extLst>
          </p:cNvPr>
          <p:cNvPicPr>
            <a:picLocks noChangeAspect="1"/>
          </p:cNvPicPr>
          <p:nvPr/>
        </p:nvPicPr>
        <p:blipFill>
          <a:blip r:embed="rId2">
            <a:alphaModFix amt="20000"/>
          </a:blip>
          <a:stretch>
            <a:fillRect/>
          </a:stretch>
        </p:blipFill>
        <p:spPr>
          <a:xfrm>
            <a:off x="0" y="-38100"/>
            <a:ext cx="12192000" cy="6896100"/>
          </a:xfrm>
          <a:prstGeom prst="rect">
            <a:avLst/>
          </a:prstGeom>
          <a:ln>
            <a:noFill/>
          </a:ln>
          <a:effectLst>
            <a:softEdge rad="112500"/>
          </a:effectLst>
        </p:spPr>
      </p:pic>
    </p:spTree>
    <p:extLst>
      <p:ext uri="{BB962C8B-B14F-4D97-AF65-F5344CB8AC3E}">
        <p14:creationId xmlns:p14="http://schemas.microsoft.com/office/powerpoint/2010/main" val="3782412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FE849-34B2-4B4A-9DC3-6700CBBCA7E6}"/>
              </a:ext>
            </a:extLst>
          </p:cNvPr>
          <p:cNvSpPr>
            <a:spLocks noGrp="1"/>
          </p:cNvSpPr>
          <p:nvPr>
            <p:ph type="title"/>
          </p:nvPr>
        </p:nvSpPr>
        <p:spPr>
          <a:xfrm>
            <a:off x="831850" y="1709738"/>
            <a:ext cx="10515600" cy="790181"/>
          </a:xfrm>
        </p:spPr>
        <p:txBody>
          <a:bodyPr>
            <a:normAutofit fontScale="90000"/>
          </a:bodyPr>
          <a:lstStyle/>
          <a:p>
            <a:r>
              <a:rPr lang="en-US" b="1" dirty="0"/>
              <a:t>Cultivating a Healthy Membership</a:t>
            </a:r>
          </a:p>
        </p:txBody>
      </p:sp>
      <p:sp>
        <p:nvSpPr>
          <p:cNvPr id="3" name="Text Placeholder 2">
            <a:extLst>
              <a:ext uri="{FF2B5EF4-FFF2-40B4-BE49-F238E27FC236}">
                <a16:creationId xmlns:a16="http://schemas.microsoft.com/office/drawing/2014/main" id="{8AD2D35E-D54B-41D7-A916-FDE4A6EDEBA9}"/>
              </a:ext>
            </a:extLst>
          </p:cNvPr>
          <p:cNvSpPr>
            <a:spLocks noGrp="1"/>
          </p:cNvSpPr>
          <p:nvPr>
            <p:ph type="body" idx="1"/>
          </p:nvPr>
        </p:nvSpPr>
        <p:spPr>
          <a:xfrm>
            <a:off x="831850" y="2751589"/>
            <a:ext cx="10515600" cy="3338061"/>
          </a:xfrm>
        </p:spPr>
        <p:txBody>
          <a:bodyPr>
            <a:normAutofit/>
          </a:bodyPr>
          <a:lstStyle/>
          <a:p>
            <a:r>
              <a:rPr lang="en-US" b="1" dirty="0">
                <a:solidFill>
                  <a:schemeClr val="tx1"/>
                </a:solidFill>
              </a:rPr>
              <a:t>Ultimately the solutions gained through the MANNA Initiative will give members a better quality of life. This program will reduce stress, save money and affirm the ACS department as well as the NEC leadership.</a:t>
            </a:r>
          </a:p>
          <a:p>
            <a:endParaRPr lang="en-US" b="1" dirty="0">
              <a:solidFill>
                <a:schemeClr val="tx1"/>
              </a:solidFill>
            </a:endParaRPr>
          </a:p>
          <a:p>
            <a:r>
              <a:rPr lang="en-US" b="1" dirty="0">
                <a:solidFill>
                  <a:schemeClr val="tx1"/>
                </a:solidFill>
              </a:rPr>
              <a:t>The ACS is the service arm of the NEC. It will only achieve ultimate strength and flexibility through active engagement and maximum effort.</a:t>
            </a:r>
          </a:p>
          <a:p>
            <a:endParaRPr lang="en-US" dirty="0"/>
          </a:p>
        </p:txBody>
      </p:sp>
      <p:pic>
        <p:nvPicPr>
          <p:cNvPr id="4" name="Picture 3" descr="A picture containing outdoor, snow, sitting, ocean&#10;&#10;Description automatically generated">
            <a:extLst>
              <a:ext uri="{FF2B5EF4-FFF2-40B4-BE49-F238E27FC236}">
                <a16:creationId xmlns:a16="http://schemas.microsoft.com/office/drawing/2014/main" id="{0DE3F9CD-D683-47B0-B74E-0D26F71B33B1}"/>
              </a:ext>
            </a:extLst>
          </p:cNvPr>
          <p:cNvPicPr>
            <a:picLocks noChangeAspect="1"/>
          </p:cNvPicPr>
          <p:nvPr/>
        </p:nvPicPr>
        <p:blipFill>
          <a:blip r:embed="rId2">
            <a:alphaModFix amt="20000"/>
          </a:blip>
          <a:stretch>
            <a:fillRect/>
          </a:stretch>
        </p:blipFill>
        <p:spPr>
          <a:xfrm>
            <a:off x="0" y="-38100"/>
            <a:ext cx="12192000" cy="6896100"/>
          </a:xfrm>
          <a:prstGeom prst="rect">
            <a:avLst/>
          </a:prstGeom>
          <a:ln>
            <a:noFill/>
          </a:ln>
          <a:effectLst>
            <a:softEdge rad="112500"/>
          </a:effectLst>
        </p:spPr>
      </p:pic>
    </p:spTree>
    <p:extLst>
      <p:ext uri="{BB962C8B-B14F-4D97-AF65-F5344CB8AC3E}">
        <p14:creationId xmlns:p14="http://schemas.microsoft.com/office/powerpoint/2010/main" val="33142944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10948</TotalTime>
  <Words>711</Words>
  <Application>Microsoft Office PowerPoint</Application>
  <PresentationFormat>Widescreen</PresentationFormat>
  <Paragraphs>24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MANNA  Initiative </vt:lpstr>
      <vt:lpstr>MANNA Initiative</vt:lpstr>
      <vt:lpstr>Building the Infrastructure</vt:lpstr>
      <vt:lpstr>Developing the Team</vt:lpstr>
      <vt:lpstr>Coordinating Service</vt:lpstr>
      <vt:lpstr>Expanding Service</vt:lpstr>
      <vt:lpstr>Spreading the Wealth</vt:lpstr>
      <vt:lpstr>Additional Support</vt:lpstr>
      <vt:lpstr>Cultivating a Healthy Membership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ACS</dc:title>
  <dc:creator>Earnest Flowers</dc:creator>
  <cp:lastModifiedBy>Mario Augustave</cp:lastModifiedBy>
  <cp:revision>28</cp:revision>
  <dcterms:created xsi:type="dcterms:W3CDTF">2019-12-17T00:18:33Z</dcterms:created>
  <dcterms:modified xsi:type="dcterms:W3CDTF">2020-01-17T03:31:10Z</dcterms:modified>
</cp:coreProperties>
</file>